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77" r:id="rId3"/>
    <p:sldId id="263" r:id="rId4"/>
    <p:sldId id="275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79" r:id="rId22"/>
    <p:sldId id="280" r:id="rId23"/>
    <p:sldId id="281" r:id="rId24"/>
    <p:sldId id="276" r:id="rId25"/>
    <p:sldId id="271" r:id="rId26"/>
    <p:sldId id="272" r:id="rId27"/>
    <p:sldId id="273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DC3"/>
    <a:srgbClr val="000000"/>
    <a:srgbClr val="AF90C4"/>
    <a:srgbClr val="A95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5903"/>
  </p:normalViewPr>
  <p:slideViewPr>
    <p:cSldViewPr snapToGrid="0">
      <p:cViewPr varScale="1">
        <p:scale>
          <a:sx n="84" d="100"/>
          <a:sy n="84" d="100"/>
        </p:scale>
        <p:origin x="20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8" name="Oval 7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25703B61-732D-10C1-B294-AC41C06A4C82}"/>
              </a:ext>
            </a:extLst>
          </p:cNvPr>
          <p:cNvSpPr/>
          <p:nvPr/>
        </p:nvSpPr>
        <p:spPr>
          <a:xfrm>
            <a:off x="11472861" y="3278981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06436A8-6A11-1725-DE80-1B2ED7AF145E}"/>
              </a:ext>
            </a:extLst>
          </p:cNvPr>
          <p:cNvSpPr/>
          <p:nvPr/>
        </p:nvSpPr>
        <p:spPr>
          <a:xfrm>
            <a:off x="1074821" y="934680"/>
            <a:ext cx="9562699" cy="4246920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/>
              <a:t>AIR TRAVEL ANALYSIS IN AUSTRALIA</a:t>
            </a:r>
            <a:r>
              <a:rPr lang="en-AU" sz="4000" b="1" dirty="0"/>
              <a:t>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5626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Busiest Season of International </a:t>
            </a:r>
            <a:r>
              <a:rPr lang="en-US" sz="3200" b="1" dirty="0" err="1">
                <a:solidFill>
                  <a:schemeClr val="bg1"/>
                </a:solidFill>
              </a:rPr>
              <a:t>Travellers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graph of blue bars&#10;&#10;Description automatically generated">
            <a:extLst>
              <a:ext uri="{FF2B5EF4-FFF2-40B4-BE49-F238E27FC236}">
                <a16:creationId xmlns:a16="http://schemas.microsoft.com/office/drawing/2014/main" id="{54DB4C06-FC47-2ACB-3109-EDB22F30A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98" y="1357411"/>
            <a:ext cx="6934580" cy="53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8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Busiest Season Throughout the Years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1BE3598-89EA-3410-5ED4-8742BD5D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579" y="1357410"/>
            <a:ext cx="7650804" cy="535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56477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Top Australian Cities</a:t>
            </a:r>
          </a:p>
        </p:txBody>
      </p:sp>
      <p:pic>
        <p:nvPicPr>
          <p:cNvPr id="6" name="Picture 5" descr="A graph of blue bars&#10;&#10;Description automatically generated">
            <a:extLst>
              <a:ext uri="{FF2B5EF4-FFF2-40B4-BE49-F238E27FC236}">
                <a16:creationId xmlns:a16="http://schemas.microsoft.com/office/drawing/2014/main" id="{F13A5A12-EDF6-282C-DBEE-F5F923E0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42" y="1268202"/>
            <a:ext cx="7985468" cy="54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6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3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Busiest Season of Top Australian Cities</a:t>
            </a:r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5F95AD-E470-E252-C4D0-FD77CA68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41" y="1293937"/>
            <a:ext cx="777240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ED228CDA-E3EB-0505-ECE6-A524139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  <a:effectLst/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6037430-04CB-1272-685E-CFFA2851C8BD}"/>
              </a:ext>
            </a:extLst>
          </p:cNvPr>
          <p:cNvSpPr/>
          <p:nvPr/>
        </p:nvSpPr>
        <p:spPr>
          <a:xfrm>
            <a:off x="8334375" y="4767901"/>
            <a:ext cx="3857625" cy="1914524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Presenter: Jorge </a:t>
            </a:r>
            <a:r>
              <a:rPr lang="en-AU" sz="2400" dirty="0" err="1"/>
              <a:t>Chicas</a:t>
            </a:r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BA9C15-7465-BB02-268A-37505AED65CF}"/>
              </a:ext>
            </a:extLst>
          </p:cNvPr>
          <p:cNvSpPr/>
          <p:nvPr/>
        </p:nvSpPr>
        <p:spPr>
          <a:xfrm>
            <a:off x="1684421" y="294600"/>
            <a:ext cx="7722347" cy="6032720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Comparison between Domestic and International passengers travelling  within Australian Airports (2000-2022)</a:t>
            </a:r>
            <a:r>
              <a:rPr lang="en-AU" sz="4000" b="1" dirty="0"/>
              <a:t>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9090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0" y="202714"/>
            <a:ext cx="12192000" cy="1052880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Comparison between Domestic and International passengers travelling  within Australian Airports (2000-2022)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907687" y="2081718"/>
            <a:ext cx="10133351" cy="2044759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The dataset includes information on domestic and international passenger movement between 8 Australian Airports from 2000-2022.</a:t>
            </a:r>
          </a:p>
        </p:txBody>
      </p:sp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6E4F00-C9D8-9A83-4A2F-C1A25E1E6765}"/>
              </a:ext>
            </a:extLst>
          </p:cNvPr>
          <p:cNvSpPr/>
          <p:nvPr/>
        </p:nvSpPr>
        <p:spPr>
          <a:xfrm>
            <a:off x="907686" y="4474722"/>
            <a:ext cx="10133351" cy="2044759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The analysis focuses on comparing the most frequented airport, the total number of passengers, and the monthly peaks per airport between Domestic and International passengers.</a:t>
            </a:r>
          </a:p>
        </p:txBody>
      </p:sp>
    </p:spTree>
    <p:extLst>
      <p:ext uri="{BB962C8B-B14F-4D97-AF65-F5344CB8AC3E}">
        <p14:creationId xmlns:p14="http://schemas.microsoft.com/office/powerpoint/2010/main" val="74752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Domestic Passenger Visits per Airport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3FA7A-CBDA-5C4A-99DB-974346C92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05" y="1448941"/>
            <a:ext cx="8460606" cy="51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International Passenger Visits per Airport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46AAB-45AF-3C02-F584-EFBC2B32D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50" y="1376865"/>
            <a:ext cx="8788832" cy="53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75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Total Number of Domestic and International Visits per Airport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65906-C61D-50CA-015C-91C51E22E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08" y="1376864"/>
            <a:ext cx="10437398" cy="521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0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Monthly Average Number of Domestic and International Passengers Visiting Cairns Airport</a:t>
            </a:r>
          </a:p>
        </p:txBody>
      </p:sp>
      <p:pic>
        <p:nvPicPr>
          <p:cNvPr id="2" name="Picture 1" descr="A graph of a number of passengers&#10;&#10;Description automatically generated">
            <a:extLst>
              <a:ext uri="{FF2B5EF4-FFF2-40B4-BE49-F238E27FC236}">
                <a16:creationId xmlns:a16="http://schemas.microsoft.com/office/drawing/2014/main" id="{E0B8A0B9-DECB-A0C1-0BD2-50F371D6A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30" y="1376865"/>
            <a:ext cx="8835966" cy="52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4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ED228CDA-E3EB-0505-ECE6-A524139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  <a:effectLst/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6037430-04CB-1272-685E-CFFA2851C8BD}"/>
              </a:ext>
            </a:extLst>
          </p:cNvPr>
          <p:cNvSpPr/>
          <p:nvPr/>
        </p:nvSpPr>
        <p:spPr>
          <a:xfrm>
            <a:off x="8334375" y="4767901"/>
            <a:ext cx="3857625" cy="1914524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Presenter: Asha Kozak</a:t>
            </a:r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BA9C15-7465-BB02-268A-37505AED65CF}"/>
              </a:ext>
            </a:extLst>
          </p:cNvPr>
          <p:cNvSpPr/>
          <p:nvPr/>
        </p:nvSpPr>
        <p:spPr>
          <a:xfrm>
            <a:off x="1684421" y="294600"/>
            <a:ext cx="7722347" cy="6032720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000" dirty="0"/>
              <a:t>International Travel Trends </a:t>
            </a:r>
            <a:br>
              <a:rPr lang="en-GB" sz="4000" dirty="0"/>
            </a:br>
            <a:r>
              <a:rPr lang="en-GB" sz="4000" dirty="0"/>
              <a:t>to and from Australia </a:t>
            </a:r>
            <a:br>
              <a:rPr lang="en-GB" sz="4000" dirty="0"/>
            </a:br>
            <a:r>
              <a:rPr lang="en-GB" sz="4000" dirty="0"/>
              <a:t>(2000-2022)</a:t>
            </a:r>
            <a:r>
              <a:rPr lang="en-AU" sz="4000" b="1" dirty="0"/>
              <a:t>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7470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2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Monthly Average Number of Domestic and International Passengers Visiting Darwin Airport</a:t>
            </a:r>
          </a:p>
        </p:txBody>
      </p:sp>
      <p:pic>
        <p:nvPicPr>
          <p:cNvPr id="4" name="Picture 3" descr="A graph of a number of passengers&#10;&#10;Description automatically generated">
            <a:extLst>
              <a:ext uri="{FF2B5EF4-FFF2-40B4-BE49-F238E27FC236}">
                <a16:creationId xmlns:a16="http://schemas.microsoft.com/office/drawing/2014/main" id="{710CE0D7-3A48-DEE2-4F81-439F44E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16" y="1376864"/>
            <a:ext cx="8680324" cy="54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4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ED228CDA-E3EB-0505-ECE6-A524139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  <a:effectLst/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6037430-04CB-1272-685E-CFFA2851C8BD}"/>
              </a:ext>
            </a:extLst>
          </p:cNvPr>
          <p:cNvSpPr/>
          <p:nvPr/>
        </p:nvSpPr>
        <p:spPr>
          <a:xfrm>
            <a:off x="8334375" y="4767901"/>
            <a:ext cx="3857625" cy="1914524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Presenter: Jyotsna Jayaraman</a:t>
            </a:r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BA9C15-7465-BB02-268A-37505AED65CF}"/>
              </a:ext>
            </a:extLst>
          </p:cNvPr>
          <p:cNvSpPr/>
          <p:nvPr/>
        </p:nvSpPr>
        <p:spPr>
          <a:xfrm>
            <a:off x="1684421" y="294600"/>
            <a:ext cx="7722347" cy="6032720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4000" dirty="0"/>
              <a:t>International Passenger Airline Analysis: Australia </a:t>
            </a:r>
          </a:p>
          <a:p>
            <a:pPr algn="ctr"/>
            <a:r>
              <a:rPr lang="en-AU" sz="4000" dirty="0"/>
              <a:t>(2003 - September 2022)</a:t>
            </a:r>
            <a:r>
              <a:rPr lang="en-AU" sz="4000" b="1" dirty="0"/>
              <a:t>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46070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0" y="202714"/>
            <a:ext cx="12192000" cy="1052880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International Passenger Airline Analysis: Australia </a:t>
            </a:r>
          </a:p>
          <a:p>
            <a:pPr algn="ctr"/>
            <a:r>
              <a:rPr lang="en-AU" sz="3200" b="1" dirty="0"/>
              <a:t>(2003 - September 2022)</a:t>
            </a:r>
            <a:r>
              <a:rPr lang="en-AU" sz="2800" b="1" dirty="0"/>
              <a:t>	</a:t>
            </a:r>
            <a:endParaRPr lang="en-GB" sz="2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907687" y="1782252"/>
            <a:ext cx="10133351" cy="4482071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Identifying top inbound and outbound passenger airlines of Australia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Calculating seat utilization % on flights to various country ports and their correlation with port popularity by number of passengers if any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Popular international port cities by total number of flights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/>
              <a:t>Analysing some country ports to identify consistent high seat utilization </a:t>
            </a:r>
          </a:p>
        </p:txBody>
      </p:sp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98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Top 15 international Port Cities by Total Inbound/Outbound Flights Australia (2003 – September 2022)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0E4E4D-2769-0965-F34D-D24C4499A554}"/>
              </a:ext>
            </a:extLst>
          </p:cNvPr>
          <p:cNvGrpSpPr/>
          <p:nvPr/>
        </p:nvGrpSpPr>
        <p:grpSpPr>
          <a:xfrm>
            <a:off x="1228299" y="1467616"/>
            <a:ext cx="9588927" cy="5267001"/>
            <a:chOff x="1228299" y="1467616"/>
            <a:chExt cx="9588927" cy="5267001"/>
          </a:xfrm>
        </p:grpSpPr>
        <p:pic>
          <p:nvPicPr>
            <p:cNvPr id="4" name="Picture 3" descr="A graph of a flight&#10;&#10;Description automatically generated">
              <a:extLst>
                <a:ext uri="{FF2B5EF4-FFF2-40B4-BE49-F238E27FC236}">
                  <a16:creationId xmlns:a16="http://schemas.microsoft.com/office/drawing/2014/main" id="{B72B9AB9-0F37-8F91-EAC4-A071BB7B6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44" t="5866"/>
            <a:stretch/>
          </p:blipFill>
          <p:spPr>
            <a:xfrm>
              <a:off x="1228299" y="1467616"/>
              <a:ext cx="7470941" cy="5267001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" name="Picture 1" descr="A map of the world with different colored spots&#10;&#10;Description automatically generated">
              <a:extLst>
                <a:ext uri="{FF2B5EF4-FFF2-40B4-BE49-F238E27FC236}">
                  <a16:creationId xmlns:a16="http://schemas.microsoft.com/office/drawing/2014/main" id="{38983F32-E691-FE8E-94FC-9F11DB810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0" r="13220" b="2246"/>
            <a:stretch/>
          </p:blipFill>
          <p:spPr>
            <a:xfrm>
              <a:off x="5576486" y="2668104"/>
              <a:ext cx="5240740" cy="406651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6" name="Picture 5" descr="A map of the world with different colored spots&#10;&#10;Description automatically generated">
              <a:extLst>
                <a:ext uri="{FF2B5EF4-FFF2-40B4-BE49-F238E27FC236}">
                  <a16:creationId xmlns:a16="http://schemas.microsoft.com/office/drawing/2014/main" id="{1A03DFB2-DC76-4475-B331-EE918CFE4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946" t="36905" r="707" b="6688"/>
            <a:stretch/>
          </p:blipFill>
          <p:spPr>
            <a:xfrm>
              <a:off x="5916079" y="4150874"/>
              <a:ext cx="754134" cy="2346553"/>
            </a:xfrm>
            <a:prstGeom prst="rect">
              <a:avLst/>
            </a:prstGeom>
            <a:effectLst>
              <a:softEdge rad="31750"/>
            </a:effectLst>
          </p:spPr>
        </p:pic>
      </p:grpSp>
    </p:spTree>
    <p:extLst>
      <p:ext uri="{BB962C8B-B14F-4D97-AF65-F5344CB8AC3E}">
        <p14:creationId xmlns:p14="http://schemas.microsoft.com/office/powerpoint/2010/main" val="216493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21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1" y="98621"/>
            <a:ext cx="12191999" cy="10752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Top Airlines by Number of International Passengers</a:t>
            </a:r>
          </a:p>
          <a:p>
            <a:pPr algn="ctr"/>
            <a:r>
              <a:rPr lang="en-US" sz="3200" b="1" dirty="0"/>
              <a:t>(2003 - September 2022)</a:t>
            </a:r>
          </a:p>
        </p:txBody>
      </p:sp>
      <p:pic>
        <p:nvPicPr>
          <p:cNvPr id="6" name="Picture 5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0AA53700-884C-B620-B7D0-CF73DA7E7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"/>
          <a:stretch/>
        </p:blipFill>
        <p:spPr>
          <a:xfrm>
            <a:off x="3179927" y="1465444"/>
            <a:ext cx="5378134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0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7273D-5967-8FE2-342C-07A8DE12553E}"/>
              </a:ext>
            </a:extLst>
          </p:cNvPr>
          <p:cNvGrpSpPr/>
          <p:nvPr/>
        </p:nvGrpSpPr>
        <p:grpSpPr>
          <a:xfrm>
            <a:off x="1719167" y="1168448"/>
            <a:ext cx="8064692" cy="5445125"/>
            <a:chOff x="1719167" y="1168448"/>
            <a:chExt cx="8064692" cy="5445125"/>
          </a:xfrm>
        </p:grpSpPr>
        <p:pic>
          <p:nvPicPr>
            <p:cNvPr id="6" name="Picture 5" descr="A pie chart with different colored circles&#10;&#10;Description automatically generated">
              <a:extLst>
                <a:ext uri="{FF2B5EF4-FFF2-40B4-BE49-F238E27FC236}">
                  <a16:creationId xmlns:a16="http://schemas.microsoft.com/office/drawing/2014/main" id="{2388E37B-CD7C-59F5-D6F8-6B50E2BFF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0" b="11681"/>
            <a:stretch/>
          </p:blipFill>
          <p:spPr>
            <a:xfrm>
              <a:off x="1719167" y="1179354"/>
              <a:ext cx="4049801" cy="265854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1" name="Picture 10" descr="A pie chart with different colored circles&#10;&#10;Description automatically generated">
              <a:extLst>
                <a:ext uri="{FF2B5EF4-FFF2-40B4-BE49-F238E27FC236}">
                  <a16:creationId xmlns:a16="http://schemas.microsoft.com/office/drawing/2014/main" id="{DE328C75-351C-BE4B-F154-D16B6E673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913"/>
            <a:stretch/>
          </p:blipFill>
          <p:spPr>
            <a:xfrm>
              <a:off x="5768967" y="1168448"/>
              <a:ext cx="4014892" cy="2682542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3" name="Picture 12" descr="A pie chart with numbers and text&#10;&#10;Description automatically generated">
              <a:extLst>
                <a:ext uri="{FF2B5EF4-FFF2-40B4-BE49-F238E27FC236}">
                  <a16:creationId xmlns:a16="http://schemas.microsoft.com/office/drawing/2014/main" id="{9E3B4AA8-5401-D559-0537-7FDEA8AC6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471"/>
            <a:stretch/>
          </p:blipFill>
          <p:spPr>
            <a:xfrm>
              <a:off x="1719167" y="3931032"/>
              <a:ext cx="4049800" cy="2658545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5" name="Picture 14" descr="A pie chart with different colored circles&#10;&#10;Description automatically generated">
              <a:extLst>
                <a:ext uri="{FF2B5EF4-FFF2-40B4-BE49-F238E27FC236}">
                  <a16:creationId xmlns:a16="http://schemas.microsoft.com/office/drawing/2014/main" id="{CC3F03CE-B180-1B53-116E-896F8869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913"/>
            <a:stretch/>
          </p:blipFill>
          <p:spPr>
            <a:xfrm>
              <a:off x="5768967" y="3931032"/>
              <a:ext cx="4014892" cy="2682541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2CDF70E4-F8DA-9403-4928-4AF9261ABEE2}"/>
              </a:ext>
            </a:extLst>
          </p:cNvPr>
          <p:cNvSpPr/>
          <p:nvPr/>
        </p:nvSpPr>
        <p:spPr>
          <a:xfrm>
            <a:off x="0" y="119363"/>
            <a:ext cx="12173803" cy="865843"/>
          </a:xfrm>
          <a:prstGeom prst="roundRect">
            <a:avLst>
              <a:gd name="adj" fmla="val 2601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Top 5 Airlines in 2011, 2016, 2021 and 2022 </a:t>
            </a:r>
          </a:p>
        </p:txBody>
      </p:sp>
    </p:spTree>
    <p:extLst>
      <p:ext uri="{BB962C8B-B14F-4D97-AF65-F5344CB8AC3E}">
        <p14:creationId xmlns:p14="http://schemas.microsoft.com/office/powerpoint/2010/main" val="3001906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9C5AE7-991B-050B-0CE2-B3EBDFC88C5C}"/>
              </a:ext>
            </a:extLst>
          </p:cNvPr>
          <p:cNvGrpSpPr/>
          <p:nvPr/>
        </p:nvGrpSpPr>
        <p:grpSpPr>
          <a:xfrm>
            <a:off x="906990" y="1556410"/>
            <a:ext cx="10267422" cy="3779690"/>
            <a:chOff x="906990" y="1556410"/>
            <a:chExt cx="10267422" cy="3779690"/>
          </a:xfrm>
        </p:grpSpPr>
        <p:pic>
          <p:nvPicPr>
            <p:cNvPr id="11" name="Picture 10" descr="A graph with numbers and a red line&#10;&#10;Description automatically generated">
              <a:extLst>
                <a:ext uri="{FF2B5EF4-FFF2-40B4-BE49-F238E27FC236}">
                  <a16:creationId xmlns:a16="http://schemas.microsoft.com/office/drawing/2014/main" id="{05E29625-017D-E44B-8993-28A6266E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990" y="1568763"/>
              <a:ext cx="5023116" cy="3767337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3" name="Picture 12" descr="A graph of a number of passengers&#10;&#10;Description automatically generated">
              <a:extLst>
                <a:ext uri="{FF2B5EF4-FFF2-40B4-BE49-F238E27FC236}">
                  <a16:creationId xmlns:a16="http://schemas.microsoft.com/office/drawing/2014/main" id="{B8E21FCA-5CBB-1F76-688A-424FD49AC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295" y="1556410"/>
              <a:ext cx="5023117" cy="3767338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3ACADAC7-4872-88AA-E3A7-6FDF4F58C9AC}"/>
              </a:ext>
            </a:extLst>
          </p:cNvPr>
          <p:cNvSpPr/>
          <p:nvPr/>
        </p:nvSpPr>
        <p:spPr>
          <a:xfrm>
            <a:off x="0" y="97207"/>
            <a:ext cx="12191999" cy="10737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Seat Utilization % vs Number of Passengers </a:t>
            </a:r>
          </a:p>
          <a:p>
            <a:pPr algn="ctr"/>
            <a:r>
              <a:rPr lang="en-US" sz="3200" b="1" dirty="0"/>
              <a:t>per Country Port</a:t>
            </a:r>
          </a:p>
        </p:txBody>
      </p:sp>
    </p:spTree>
    <p:extLst>
      <p:ext uri="{BB962C8B-B14F-4D97-AF65-F5344CB8AC3E}">
        <p14:creationId xmlns:p14="http://schemas.microsoft.com/office/powerpoint/2010/main" val="2525108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CD3237-6515-8EA3-BA92-BF684ED02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GRAPH</a:t>
            </a:r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3F072F8F-FC06-0290-E90D-8B1723D6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48" y="1234435"/>
            <a:ext cx="7144972" cy="5358729"/>
          </a:xfrm>
          <a:prstGeom prst="rect">
            <a:avLst/>
          </a:prstGeom>
        </p:spPr>
      </p:pic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33D55A02-525C-AD9E-F741-31775CA5BB53}"/>
              </a:ext>
            </a:extLst>
          </p:cNvPr>
          <p:cNvSpPr/>
          <p:nvPr/>
        </p:nvSpPr>
        <p:spPr>
          <a:xfrm>
            <a:off x="0" y="185350"/>
            <a:ext cx="12191999" cy="8019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Seat Utilization Trends for Four Selected Countries</a:t>
            </a:r>
          </a:p>
        </p:txBody>
      </p:sp>
    </p:spTree>
    <p:extLst>
      <p:ext uri="{BB962C8B-B14F-4D97-AF65-F5344CB8AC3E}">
        <p14:creationId xmlns:p14="http://schemas.microsoft.com/office/powerpoint/2010/main" val="8059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ED228CDA-E3EB-0505-ECE6-A524139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  <a:effectLst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BA9C15-7465-BB02-268A-37505AED65CF}"/>
              </a:ext>
            </a:extLst>
          </p:cNvPr>
          <p:cNvSpPr/>
          <p:nvPr/>
        </p:nvSpPr>
        <p:spPr>
          <a:xfrm>
            <a:off x="2670412" y="485668"/>
            <a:ext cx="6851176" cy="5178153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4000" b="1" dirty="0"/>
              <a:t>Bon voyage!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77594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0" y="102355"/>
            <a:ext cx="12192000" cy="1052880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International Travel Trends to and from Australia</a:t>
            </a:r>
          </a:p>
          <a:p>
            <a:pPr algn="ctr"/>
            <a:r>
              <a:rPr lang="en-GB" sz="3200" b="1" dirty="0"/>
              <a:t>(2000-2022)</a:t>
            </a:r>
            <a:endParaRPr lang="en-US" sz="32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907687" y="1782252"/>
            <a:ext cx="10133351" cy="1953169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dataset includes information on passenger movement between Australian and foreign ports in years 2000-2022.</a:t>
            </a:r>
          </a:p>
        </p:txBody>
      </p:sp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F2D99F-FB0D-71C1-833B-A9FD6445642A}"/>
              </a:ext>
            </a:extLst>
          </p:cNvPr>
          <p:cNvSpPr/>
          <p:nvPr/>
        </p:nvSpPr>
        <p:spPr>
          <a:xfrm>
            <a:off x="907686" y="4152556"/>
            <a:ext cx="10133351" cy="1953169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analysis focuses on understanding top destinations, seasonal patterns, and </a:t>
            </a:r>
            <a:r>
              <a:rPr lang="en-AU" sz="2400" dirty="0"/>
              <a:t>identifying popular Australian ports.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221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4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Top Five Countries In 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AB070-2510-FA6D-B5CD-575D0B37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48" y="1422540"/>
            <a:ext cx="8158332" cy="519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4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Top Five Countries Out</a:t>
            </a:r>
            <a:endParaRPr lang="en-US" sz="3200" b="1" dirty="0"/>
          </a:p>
        </p:txBody>
      </p:sp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FAAA048-BE45-FB7B-FDC8-4B75E6D4E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82" y="1422540"/>
            <a:ext cx="8158332" cy="519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8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4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3200" b="1" dirty="0"/>
              <a:t>Seasonal Patterns</a:t>
            </a:r>
            <a:endParaRPr lang="en-US" sz="3200" b="1" dirty="0"/>
          </a:p>
        </p:txBody>
      </p:sp>
      <p:pic>
        <p:nvPicPr>
          <p:cNvPr id="4" name="Picture 3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5EB38541-309E-243C-059E-9AE4B47D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036" y="1440553"/>
            <a:ext cx="6794964" cy="52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564"/>
            <a:ext cx="12192000" cy="684028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328E5-1A70-4F90-0D83-BB652E9662B6}"/>
              </a:ext>
            </a:extLst>
          </p:cNvPr>
          <p:cNvSpPr/>
          <p:nvPr/>
        </p:nvSpPr>
        <p:spPr>
          <a:xfrm>
            <a:off x="0" y="123383"/>
            <a:ext cx="12191999" cy="112596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Most Popular Australian Ports in 2019 and 2022</a:t>
            </a:r>
            <a:endParaRPr lang="en-US" sz="3200" b="1" dirty="0"/>
          </a:p>
        </p:txBody>
      </p:sp>
      <p:pic>
        <p:nvPicPr>
          <p:cNvPr id="2" name="Picture 1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284124C-3C76-9DC4-D406-53E2E35F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25" y="1620533"/>
            <a:ext cx="4932953" cy="4932953"/>
          </a:xfrm>
          <a:prstGeom prst="rect">
            <a:avLst/>
          </a:prstGeom>
        </p:spPr>
      </p:pic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1D63C988-CC44-5593-57A8-8E478EF8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397" y="1633189"/>
            <a:ext cx="4932952" cy="493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2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ED228CDA-E3EB-0505-ECE6-A524139B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285"/>
          </a:xfrm>
          <a:prstGeom prst="rect">
            <a:avLst/>
          </a:prstGeom>
          <a:effectLst/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6037430-04CB-1272-685E-CFFA2851C8BD}"/>
              </a:ext>
            </a:extLst>
          </p:cNvPr>
          <p:cNvSpPr/>
          <p:nvPr/>
        </p:nvSpPr>
        <p:spPr>
          <a:xfrm>
            <a:off x="8334375" y="4767901"/>
            <a:ext cx="3857625" cy="1914524"/>
          </a:xfrm>
          <a:prstGeom prst="roundRect">
            <a:avLst/>
          </a:prstGeom>
          <a:effectLst>
            <a:softEdge rad="3175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Presenter: </a:t>
            </a:r>
            <a:r>
              <a:rPr lang="en-AU" sz="2400" dirty="0" err="1"/>
              <a:t>Jancel</a:t>
            </a:r>
            <a:r>
              <a:rPr lang="en-AU" sz="2400" dirty="0"/>
              <a:t> </a:t>
            </a:r>
            <a:r>
              <a:rPr lang="en-AU" sz="2400" dirty="0" err="1"/>
              <a:t>Adiong</a:t>
            </a:r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BA9C15-7465-BB02-268A-37505AED65CF}"/>
              </a:ext>
            </a:extLst>
          </p:cNvPr>
          <p:cNvSpPr/>
          <p:nvPr/>
        </p:nvSpPr>
        <p:spPr>
          <a:xfrm>
            <a:off x="1684421" y="294600"/>
            <a:ext cx="7722347" cy="6032720"/>
          </a:xfrm>
          <a:prstGeom prst="ellipse">
            <a:avLst/>
          </a:prstGeom>
          <a:effectLst>
            <a:softEdge rad="6350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Seasonal Trends in International Travel to Australia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(2000 – 2022) </a:t>
            </a:r>
            <a:r>
              <a:rPr lang="en-AU" sz="4000" b="1" dirty="0"/>
              <a:t>	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2863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ustralia with different animals&#10;&#10;Description automatically generated">
            <a:extLst>
              <a:ext uri="{FF2B5EF4-FFF2-40B4-BE49-F238E27FC236}">
                <a16:creationId xmlns:a16="http://schemas.microsoft.com/office/drawing/2014/main" id="{0000FC6F-7C15-3693-EAE2-544E3E65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8"/>
            <a:ext cx="12192000" cy="684028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7E7-A7C6-22FC-CEFF-6320764755E8}"/>
              </a:ext>
            </a:extLst>
          </p:cNvPr>
          <p:cNvSpPr/>
          <p:nvPr/>
        </p:nvSpPr>
        <p:spPr>
          <a:xfrm>
            <a:off x="0" y="202714"/>
            <a:ext cx="12192000" cy="1052880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Seasonal Trends in International Travel to Australia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(2000 – 2022)</a:t>
            </a:r>
            <a:endParaRPr lang="en-GB" sz="28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009A-F27F-5BF2-FB4C-986C74C34D38}"/>
              </a:ext>
            </a:extLst>
          </p:cNvPr>
          <p:cNvSpPr/>
          <p:nvPr/>
        </p:nvSpPr>
        <p:spPr>
          <a:xfrm>
            <a:off x="907687" y="1840618"/>
            <a:ext cx="10133351" cy="1875347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The dataset includes information on monthly international movement of travellers to Australia from 2000 - 2022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8DC0A8E-FBDF-B5D0-FD9D-1CA7741D42B8}"/>
              </a:ext>
            </a:extLst>
          </p:cNvPr>
          <p:cNvSpPr/>
          <p:nvPr/>
        </p:nvSpPr>
        <p:spPr>
          <a:xfrm>
            <a:off x="11806237" y="6519482"/>
            <a:ext cx="385763" cy="307182"/>
          </a:xfrm>
          <a:prstGeom prst="ellipse">
            <a:avLst/>
          </a:prstGeom>
          <a:solidFill>
            <a:schemeClr val="tx2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0F13D45-7FA1-9A07-28DD-88BF388C65A6}"/>
              </a:ext>
            </a:extLst>
          </p:cNvPr>
          <p:cNvSpPr/>
          <p:nvPr/>
        </p:nvSpPr>
        <p:spPr>
          <a:xfrm>
            <a:off x="907687" y="4173379"/>
            <a:ext cx="10133351" cy="1875347"/>
          </a:xfrm>
          <a:prstGeom prst="roundRect">
            <a:avLst/>
          </a:prstGeom>
          <a:gradFill>
            <a:gsLst>
              <a:gs pos="0">
                <a:schemeClr val="accent1">
                  <a:tint val="70000"/>
                  <a:lumMod val="110000"/>
                  <a:alpha val="94000"/>
                </a:schemeClr>
              </a:gs>
              <a:gs pos="100000">
                <a:schemeClr val="accent1">
                  <a:tint val="82000"/>
                  <a:alpha val="74000"/>
                </a:schemeClr>
              </a:gs>
            </a:gsLst>
          </a:gradFill>
          <a:effectLst>
            <a:softEdge rad="635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bg1"/>
                </a:solidFill>
              </a:rPr>
              <a:t>The analysis focuses on determining the busiest season on international travellers to Australia, most visited local cities, and busiest season of top local cities.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28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1858</TotalTime>
  <Words>444</Words>
  <Application>Microsoft Macintosh PowerPoint</Application>
  <PresentationFormat>Widescreen</PresentationFormat>
  <Paragraphs>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Jancel Dawn</dc:creator>
  <cp:lastModifiedBy>Jancel Dawn</cp:lastModifiedBy>
  <cp:revision>23</cp:revision>
  <dcterms:created xsi:type="dcterms:W3CDTF">2023-07-13T16:47:42Z</dcterms:created>
  <dcterms:modified xsi:type="dcterms:W3CDTF">2023-07-19T18:30:15Z</dcterms:modified>
</cp:coreProperties>
</file>